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320" r:id="rId3"/>
    <p:sldId id="323" r:id="rId4"/>
    <p:sldId id="324" r:id="rId5"/>
    <p:sldId id="330" r:id="rId6"/>
    <p:sldId id="325" r:id="rId7"/>
    <p:sldId id="338" r:id="rId8"/>
    <p:sldId id="326" r:id="rId9"/>
    <p:sldId id="327" r:id="rId10"/>
    <p:sldId id="331" r:id="rId11"/>
    <p:sldId id="334" r:id="rId12"/>
    <p:sldId id="332" r:id="rId13"/>
    <p:sldId id="333" r:id="rId14"/>
    <p:sldId id="335" r:id="rId15"/>
    <p:sldId id="329" r:id="rId16"/>
    <p:sldId id="321" r:id="rId17"/>
    <p:sldId id="336" r:id="rId18"/>
    <p:sldId id="260" r:id="rId19"/>
    <p:sldId id="337" r:id="rId20"/>
    <p:sldId id="30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A3E"/>
    <a:srgbClr val="006C31"/>
    <a:srgbClr val="00482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/>
              <a:pPr/>
              <a:t>9/18/2006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00">
    <p:diamond/>
    <p:sndAc>
      <p:stSnd>
        <p:snd r:embed="rId1" name="push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/>
              <a:pPr/>
              <a:t>9/18/2006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00">
    <p:diamond/>
    <p:sndAc>
      <p:stSnd>
        <p:snd r:embed="rId1" name="push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/>
              <a:pPr/>
              <a:t>9/18/2006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00">
    <p:diamond/>
    <p:sndAc>
      <p:stSnd>
        <p:snd r:embed="rId1" name="push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/>
              <a:pPr/>
              <a:t>9/18/2006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00">
    <p:diamond/>
    <p:sndAc>
      <p:stSnd>
        <p:snd r:embed="rId1" name="push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 latinLnBrk="0">
              <a:defRPr lang="ru-RU"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 latinLnBrk="0">
              <a:buNone/>
              <a:defRPr lang="ru-RU"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latinLnBrk="0">
              <a:buNone/>
              <a:defRPr lang="ru-RU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ru-RU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ru-RU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ru-RU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ru-RU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ru-RU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ru-RU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ru-RU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/>
              <a:pPr/>
              <a:t>9/18/2006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00">
    <p:diamond/>
    <p:sndAc>
      <p:stSnd>
        <p:snd r:embed="rId1" name="push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 latinLnBrk="0">
              <a:defRPr lang="ru-RU" sz="2800"/>
            </a:lvl1pPr>
            <a:lvl2pPr latinLnBrk="0">
              <a:defRPr lang="ru-RU" sz="2400"/>
            </a:lvl2pPr>
            <a:lvl3pPr latinLnBrk="0">
              <a:defRPr lang="ru-RU" sz="2000"/>
            </a:lvl3pPr>
            <a:lvl4pPr latinLnBrk="0">
              <a:defRPr lang="ru-RU" sz="1800"/>
            </a:lvl4pPr>
            <a:lvl5pPr latinLnBrk="0">
              <a:defRPr lang="ru-RU" sz="1800"/>
            </a:lvl5pPr>
            <a:lvl6pPr latinLnBrk="0">
              <a:defRPr lang="ru-RU" sz="1800"/>
            </a:lvl6pPr>
            <a:lvl7pPr latinLnBrk="0">
              <a:defRPr lang="ru-RU" sz="1800"/>
            </a:lvl7pPr>
            <a:lvl8pPr latinLnBrk="0">
              <a:defRPr lang="ru-RU" sz="1800"/>
            </a:lvl8pPr>
            <a:lvl9pPr latinLnBrk="0">
              <a:defRPr lang="ru-RU"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 latinLnBrk="0">
              <a:defRPr lang="ru-RU" sz="2800"/>
            </a:lvl1pPr>
            <a:lvl2pPr latinLnBrk="0">
              <a:defRPr lang="ru-RU" sz="2400"/>
            </a:lvl2pPr>
            <a:lvl3pPr latinLnBrk="0">
              <a:defRPr lang="ru-RU" sz="2000"/>
            </a:lvl3pPr>
            <a:lvl4pPr latinLnBrk="0">
              <a:defRPr lang="ru-RU" sz="1800"/>
            </a:lvl4pPr>
            <a:lvl5pPr latinLnBrk="0">
              <a:defRPr lang="ru-RU" sz="1800"/>
            </a:lvl5pPr>
            <a:lvl6pPr latinLnBrk="0">
              <a:defRPr lang="ru-RU" sz="1800"/>
            </a:lvl6pPr>
            <a:lvl7pPr latinLnBrk="0">
              <a:defRPr lang="ru-RU" sz="1800"/>
            </a:lvl7pPr>
            <a:lvl8pPr latinLnBrk="0">
              <a:defRPr lang="ru-RU" sz="1800"/>
            </a:lvl8pPr>
            <a:lvl9pPr latinLnBrk="0">
              <a:defRPr lang="ru-RU"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/>
              <a:pPr/>
              <a:t>9/18/2006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00">
    <p:diamond/>
    <p:sndAc>
      <p:stSnd>
        <p:snd r:embed="rId1" name="push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latinLnBrk="0">
              <a:defRPr lang="ru-RU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latinLnBrk="0">
              <a:buNone/>
              <a:defRPr lang="ru-RU" sz="2400" b="1"/>
            </a:lvl1pPr>
            <a:lvl2pPr marL="457200" indent="0" latinLnBrk="0">
              <a:buNone/>
              <a:defRPr lang="ru-RU" sz="2000" b="1"/>
            </a:lvl2pPr>
            <a:lvl3pPr marL="914400" indent="0" latinLnBrk="0">
              <a:buNone/>
              <a:defRPr lang="ru-RU" sz="1800" b="1"/>
            </a:lvl3pPr>
            <a:lvl4pPr marL="1371600" indent="0" latinLnBrk="0">
              <a:buNone/>
              <a:defRPr lang="ru-RU" sz="1600" b="1"/>
            </a:lvl4pPr>
            <a:lvl5pPr marL="1828800" indent="0" latinLnBrk="0">
              <a:buNone/>
              <a:defRPr lang="ru-RU" sz="1600" b="1"/>
            </a:lvl5pPr>
            <a:lvl6pPr marL="2286000" indent="0" latinLnBrk="0">
              <a:buNone/>
              <a:defRPr lang="ru-RU" sz="1600" b="1"/>
            </a:lvl6pPr>
            <a:lvl7pPr marL="2743200" indent="0" latinLnBrk="0">
              <a:buNone/>
              <a:defRPr lang="ru-RU" sz="1600" b="1"/>
            </a:lvl7pPr>
            <a:lvl8pPr marL="3200400" indent="0" latinLnBrk="0">
              <a:buNone/>
              <a:defRPr lang="ru-RU" sz="1600" b="1"/>
            </a:lvl8pPr>
            <a:lvl9pPr marL="3657600" indent="0" latinLnBrk="0">
              <a:buNone/>
              <a:defRPr lang="ru-RU"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 latinLnBrk="0">
              <a:defRPr lang="ru-RU" sz="2400"/>
            </a:lvl1pPr>
            <a:lvl2pPr latinLnBrk="0">
              <a:defRPr lang="ru-RU" sz="2000"/>
            </a:lvl2pPr>
            <a:lvl3pPr latinLnBrk="0">
              <a:defRPr lang="ru-RU" sz="1800"/>
            </a:lvl3pPr>
            <a:lvl4pPr latinLnBrk="0">
              <a:defRPr lang="ru-RU" sz="1600"/>
            </a:lvl4pPr>
            <a:lvl5pPr latinLnBrk="0">
              <a:defRPr lang="ru-RU" sz="1600"/>
            </a:lvl5pPr>
            <a:lvl6pPr latinLnBrk="0">
              <a:defRPr lang="ru-RU" sz="1600"/>
            </a:lvl6pPr>
            <a:lvl7pPr latinLnBrk="0">
              <a:defRPr lang="ru-RU" sz="1600"/>
            </a:lvl7pPr>
            <a:lvl8pPr latinLnBrk="0">
              <a:defRPr lang="ru-RU" sz="1600"/>
            </a:lvl8pPr>
            <a:lvl9pPr latinLnBrk="0">
              <a:defRPr lang="ru-RU"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latinLnBrk="0">
              <a:buNone/>
              <a:defRPr lang="ru-RU" sz="2400" b="1"/>
            </a:lvl1pPr>
            <a:lvl2pPr marL="457200" indent="0" latinLnBrk="0">
              <a:buNone/>
              <a:defRPr lang="ru-RU" sz="2000" b="1"/>
            </a:lvl2pPr>
            <a:lvl3pPr marL="914400" indent="0" latinLnBrk="0">
              <a:buNone/>
              <a:defRPr lang="ru-RU" sz="1800" b="1"/>
            </a:lvl3pPr>
            <a:lvl4pPr marL="1371600" indent="0" latinLnBrk="0">
              <a:buNone/>
              <a:defRPr lang="ru-RU" sz="1600" b="1"/>
            </a:lvl4pPr>
            <a:lvl5pPr marL="1828800" indent="0" latinLnBrk="0">
              <a:buNone/>
              <a:defRPr lang="ru-RU" sz="1600" b="1"/>
            </a:lvl5pPr>
            <a:lvl6pPr marL="2286000" indent="0" latinLnBrk="0">
              <a:buNone/>
              <a:defRPr lang="ru-RU" sz="1600" b="1"/>
            </a:lvl6pPr>
            <a:lvl7pPr marL="2743200" indent="0" latinLnBrk="0">
              <a:buNone/>
              <a:defRPr lang="ru-RU" sz="1600" b="1"/>
            </a:lvl7pPr>
            <a:lvl8pPr marL="3200400" indent="0" latinLnBrk="0">
              <a:buNone/>
              <a:defRPr lang="ru-RU" sz="1600" b="1"/>
            </a:lvl8pPr>
            <a:lvl9pPr marL="3657600" indent="0" latinLnBrk="0">
              <a:buNone/>
              <a:defRPr lang="ru-RU"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 latinLnBrk="0">
              <a:defRPr lang="ru-RU" sz="2400"/>
            </a:lvl1pPr>
            <a:lvl2pPr latinLnBrk="0">
              <a:defRPr lang="ru-RU" sz="2000"/>
            </a:lvl2pPr>
            <a:lvl3pPr latinLnBrk="0">
              <a:defRPr lang="ru-RU" sz="1800"/>
            </a:lvl3pPr>
            <a:lvl4pPr latinLnBrk="0">
              <a:defRPr lang="ru-RU" sz="1600"/>
            </a:lvl4pPr>
            <a:lvl5pPr latinLnBrk="0">
              <a:defRPr lang="ru-RU" sz="1600"/>
            </a:lvl5pPr>
            <a:lvl6pPr latinLnBrk="0">
              <a:defRPr lang="ru-RU" sz="1600"/>
            </a:lvl6pPr>
            <a:lvl7pPr latinLnBrk="0">
              <a:defRPr lang="ru-RU" sz="1600"/>
            </a:lvl7pPr>
            <a:lvl8pPr latinLnBrk="0">
              <a:defRPr lang="ru-RU" sz="1600"/>
            </a:lvl8pPr>
            <a:lvl9pPr latinLnBrk="0">
              <a:defRPr lang="ru-RU"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/>
              <a:pPr/>
              <a:t>9/18/2006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00">
    <p:diamond/>
    <p:sndAc>
      <p:stSnd>
        <p:snd r:embed="rId1" name="push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/>
              <a:pPr/>
              <a:t>9/18/2006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00">
    <p:diamond/>
    <p:sndAc>
      <p:stSnd>
        <p:snd r:embed="rId1" name="push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/>
              <a:pPr/>
              <a:t>9/18/2006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00">
    <p:diamond/>
    <p:sndAc>
      <p:stSnd>
        <p:snd r:embed="rId1" name="push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 latinLnBrk="0">
              <a:defRPr lang="ru-RU"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 latinLnBrk="0">
              <a:defRPr lang="ru-RU" sz="3200"/>
            </a:lvl1pPr>
            <a:lvl2pPr latinLnBrk="0">
              <a:defRPr lang="ru-RU" sz="2800"/>
            </a:lvl2pPr>
            <a:lvl3pPr latinLnBrk="0">
              <a:defRPr lang="ru-RU" sz="2400"/>
            </a:lvl3pPr>
            <a:lvl4pPr latinLnBrk="0">
              <a:defRPr lang="ru-RU" sz="2000"/>
            </a:lvl4pPr>
            <a:lvl5pPr latinLnBrk="0">
              <a:defRPr lang="ru-RU" sz="2000"/>
            </a:lvl5pPr>
            <a:lvl6pPr latinLnBrk="0">
              <a:defRPr lang="ru-RU" sz="2000"/>
            </a:lvl6pPr>
            <a:lvl7pPr latinLnBrk="0">
              <a:defRPr lang="ru-RU" sz="2000"/>
            </a:lvl7pPr>
            <a:lvl8pPr latinLnBrk="0">
              <a:defRPr lang="ru-RU" sz="2000"/>
            </a:lvl8pPr>
            <a:lvl9pPr latinLnBrk="0">
              <a:defRPr lang="ru-RU"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latinLnBrk="0">
              <a:buNone/>
              <a:defRPr lang="ru-RU" sz="1400"/>
            </a:lvl1pPr>
            <a:lvl2pPr marL="457200" indent="0" latinLnBrk="0">
              <a:buNone/>
              <a:defRPr lang="ru-RU" sz="1200"/>
            </a:lvl2pPr>
            <a:lvl3pPr marL="914400" indent="0" latinLnBrk="0">
              <a:buNone/>
              <a:defRPr lang="ru-RU" sz="1000"/>
            </a:lvl3pPr>
            <a:lvl4pPr marL="1371600" indent="0" latinLnBrk="0">
              <a:buNone/>
              <a:defRPr lang="ru-RU" sz="900"/>
            </a:lvl4pPr>
            <a:lvl5pPr marL="1828800" indent="0" latinLnBrk="0">
              <a:buNone/>
              <a:defRPr lang="ru-RU" sz="900"/>
            </a:lvl5pPr>
            <a:lvl6pPr marL="2286000" indent="0" latinLnBrk="0">
              <a:buNone/>
              <a:defRPr lang="ru-RU" sz="900"/>
            </a:lvl6pPr>
            <a:lvl7pPr marL="2743200" indent="0" latinLnBrk="0">
              <a:buNone/>
              <a:defRPr lang="ru-RU" sz="900"/>
            </a:lvl7pPr>
            <a:lvl8pPr marL="3200400" indent="0" latinLnBrk="0">
              <a:buNone/>
              <a:defRPr lang="ru-RU" sz="900"/>
            </a:lvl8pPr>
            <a:lvl9pPr marL="3657600" indent="0" latinLnBrk="0">
              <a:buNone/>
              <a:defRPr lang="ru-RU"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/>
              <a:pPr/>
              <a:t>9/18/2006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00">
    <p:diamond/>
    <p:sndAc>
      <p:stSnd>
        <p:snd r:embed="rId1" name="push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 latinLnBrk="0">
              <a:defRPr lang="ru-RU"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 latinLnBrk="0">
              <a:buNone/>
              <a:defRPr lang="ru-RU" sz="3200"/>
            </a:lvl1pPr>
            <a:lvl2pPr marL="457200" indent="0" latinLnBrk="0">
              <a:buNone/>
              <a:defRPr lang="ru-RU" sz="2800"/>
            </a:lvl2pPr>
            <a:lvl3pPr marL="914400" indent="0" latinLnBrk="0">
              <a:buNone/>
              <a:defRPr lang="ru-RU" sz="2400"/>
            </a:lvl3pPr>
            <a:lvl4pPr marL="1371600" indent="0" latinLnBrk="0">
              <a:buNone/>
              <a:defRPr lang="ru-RU" sz="2000"/>
            </a:lvl4pPr>
            <a:lvl5pPr marL="1828800" indent="0" latinLnBrk="0">
              <a:buNone/>
              <a:defRPr lang="ru-RU" sz="2000"/>
            </a:lvl5pPr>
            <a:lvl6pPr marL="2286000" indent="0" latinLnBrk="0">
              <a:buNone/>
              <a:defRPr lang="ru-RU" sz="2000"/>
            </a:lvl6pPr>
            <a:lvl7pPr marL="2743200" indent="0" latinLnBrk="0">
              <a:buNone/>
              <a:defRPr lang="ru-RU" sz="2000"/>
            </a:lvl7pPr>
            <a:lvl8pPr marL="3200400" indent="0" latinLnBrk="0">
              <a:buNone/>
              <a:defRPr lang="ru-RU" sz="2000"/>
            </a:lvl8pPr>
            <a:lvl9pPr marL="3657600" indent="0" latinLnBrk="0">
              <a:buNone/>
              <a:defRPr lang="ru-RU"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 latinLnBrk="0">
              <a:buNone/>
              <a:defRPr lang="ru-RU" sz="1400"/>
            </a:lvl1pPr>
            <a:lvl2pPr marL="457200" indent="0" latinLnBrk="0">
              <a:buNone/>
              <a:defRPr lang="ru-RU" sz="1200"/>
            </a:lvl2pPr>
            <a:lvl3pPr marL="914400" indent="0" latinLnBrk="0">
              <a:buNone/>
              <a:defRPr lang="ru-RU" sz="1000"/>
            </a:lvl3pPr>
            <a:lvl4pPr marL="1371600" indent="0" latinLnBrk="0">
              <a:buNone/>
              <a:defRPr lang="ru-RU" sz="900"/>
            </a:lvl4pPr>
            <a:lvl5pPr marL="1828800" indent="0" latinLnBrk="0">
              <a:buNone/>
              <a:defRPr lang="ru-RU" sz="900"/>
            </a:lvl5pPr>
            <a:lvl6pPr marL="2286000" indent="0" latinLnBrk="0">
              <a:buNone/>
              <a:defRPr lang="ru-RU" sz="900"/>
            </a:lvl6pPr>
            <a:lvl7pPr marL="2743200" indent="0" latinLnBrk="0">
              <a:buNone/>
              <a:defRPr lang="ru-RU" sz="900"/>
            </a:lvl7pPr>
            <a:lvl8pPr marL="3200400" indent="0" latinLnBrk="0">
              <a:buNone/>
              <a:defRPr lang="ru-RU" sz="900"/>
            </a:lvl8pPr>
            <a:lvl9pPr marL="3657600" indent="0" latinLnBrk="0">
              <a:buNone/>
              <a:defRPr lang="ru-RU"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/>
              <a:pPr/>
              <a:t>9/18/2006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5000">
    <p:diamond/>
    <p:sndAc>
      <p:stSnd>
        <p:snd r:embed="rId1" name="push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alphaModFix amt="3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ru-RU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/>
              <a:pPr/>
              <a:t>9/18/2006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latinLnBrk="0">
              <a:defRPr lang="ru-RU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ru-RU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5000">
    <p:diamond/>
    <p:sndAc>
      <p:stSnd>
        <p:snd r:embed="rId13" name="push.wav"/>
      </p:stSnd>
    </p:sndAc>
  </p:transition>
  <p:txStyles>
    <p:titleStyle>
      <a:lvl1pPr algn="ctr" defTabSz="914400" rtl="0" eaLnBrk="1" latinLnBrk="0" hangingPunct="1">
        <a:spcBef>
          <a:spcPct val="0"/>
        </a:spcBef>
        <a:buNone/>
        <a:defRPr lang="ru-RU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lang="ru-RU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lang="ru-RU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lang="ru-RU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lang="ru-RU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lang="ru-RU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lang="ru-RU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lang="ru-RU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lang="ru-RU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lang="ru-RU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muslimkas@mail.ru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0"/>
          </a:xfrm>
          <a:noFill/>
        </p:spPr>
        <p:txBody>
          <a:bodyPr>
            <a:normAutofit fontScale="90000"/>
          </a:bodyPr>
          <a:lstStyle/>
          <a:p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ЦЕНТРАЛИЗОВАННАЯ РЕЛИГИОЗНАЯ ОРГАНИЗАЦИЯ</a:t>
            </a:r>
            <a:b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ДУХОВНОЕ УПРАВЛЕНИЕ МУСУЛЬМАН РЯЗАНСКОЙ ОБЛАСТИ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(РЯЗАНСКИЙ МУХТАСИБАТ) 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ru-RU" sz="1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4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3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ДЕЯТЕЛЬНОСТЬ ДУМ РО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контексте Года единства народов России</a:t>
            </a:r>
            <a:r>
              <a:rPr lang="ru-RU" sz="2800" b="1" i="1" dirty="0" smtClean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b="1" i="1" dirty="0" smtClean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i="1" dirty="0" smtClean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b="1" i="1" dirty="0" smtClean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 smtClean="0">
                <a:solidFill>
                  <a:srgbClr val="006C31"/>
                </a:solidFill>
              </a:rPr>
              <a:t> VIII Межрегиональная научно-практическая конференция</a:t>
            </a:r>
            <a:r>
              <a:rPr lang="ru-RU" sz="3000" dirty="0" smtClean="0">
                <a:solidFill>
                  <a:srgbClr val="006C31"/>
                </a:solidFill>
              </a:rPr>
              <a:t/>
            </a:r>
            <a:br>
              <a:rPr lang="ru-RU" sz="3000" dirty="0" smtClean="0">
                <a:solidFill>
                  <a:srgbClr val="006C31"/>
                </a:solidFill>
              </a:rPr>
            </a:br>
            <a:r>
              <a:rPr lang="ru-RU" sz="3000" dirty="0" smtClean="0">
                <a:solidFill>
                  <a:srgbClr val="006C31"/>
                </a:solidFill>
              </a:rPr>
              <a:t>«Ислам в Московском регионе»</a:t>
            </a:r>
            <a:r>
              <a:rPr lang="ru-RU" sz="1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 smtClean="0">
                <a:solidFill>
                  <a:srgbClr val="5328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Рашид-хазрат Бултачеев</a:t>
            </a:r>
            <a:br>
              <a:rPr lang="ru-RU" sz="2400" dirty="0" smtClean="0">
                <a:solidFill>
                  <a:srgbClr val="5328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 smtClean="0">
                <a:solidFill>
                  <a:srgbClr val="5328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главный имам-мухтасиб Рязанской области</a:t>
            </a:r>
            <a:br>
              <a:rPr lang="ru-RU" sz="2400" dirty="0" smtClean="0">
                <a:solidFill>
                  <a:srgbClr val="5328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200" dirty="0" smtClean="0">
                <a:solidFill>
                  <a:srgbClr val="5328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200" dirty="0" smtClean="0">
                <a:solidFill>
                  <a:srgbClr val="5328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200" dirty="0" smtClean="0">
                <a:solidFill>
                  <a:srgbClr val="5328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200" dirty="0" smtClean="0">
                <a:solidFill>
                  <a:srgbClr val="5328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200" dirty="0" smtClean="0">
                <a:solidFill>
                  <a:srgbClr val="5328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200" dirty="0" smtClean="0">
                <a:solidFill>
                  <a:srgbClr val="5328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200" dirty="0" smtClean="0">
                <a:solidFill>
                  <a:srgbClr val="5328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200" dirty="0" smtClean="0">
                <a:solidFill>
                  <a:srgbClr val="5328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000" b="1" i="1" dirty="0" smtClean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000" b="1" i="1" dirty="0" smtClean="0"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 Воскресенск, 09.04.2026 г.</a:t>
            </a:r>
            <a:endParaRPr lang="ru-RU" sz="17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diamond/>
    <p:sndAc>
      <p:stSnd>
        <p:snd r:embed="rId2" name="push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7" descr="D:\Fotos\2026\Рязань\Конкурс Корана\Новая папка\Competition_Quran_2026_3-Конкурс чтецов Коран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775199" cy="35814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128" name="Picture 8" descr="D:\Fotos\2026\Рязань\Конкурс Корана\Новая папка\Competition_Quran_2026_1-Конкурс чтецов Коран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68801" y="0"/>
            <a:ext cx="4775199" cy="35814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129" name="Picture 9" descr="D:\Fotos\2026\Рязань\Конкурс Корана\Новая папка\IMG_20260101_1146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68800" y="3276600"/>
            <a:ext cx="4775200" cy="35814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130" name="Picture 10" descr="D:\Fotos\2026\Рязань\Конкурс Корана\Новая папка\Competition_Quran_2026_16-Конкурс чтецов Корана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276600"/>
            <a:ext cx="4775200" cy="358140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5" name="Rectangle 4"/>
          <p:cNvSpPr txBox="1">
            <a:spLocks noChangeArrowheads="1"/>
          </p:cNvSpPr>
          <p:nvPr/>
        </p:nvSpPr>
        <p:spPr>
          <a:xfrm>
            <a:off x="0" y="0"/>
            <a:ext cx="91440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prstTxWarp prst="textWave2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Х КОНКУРС ЧТЕЦОВ КОРАНА 2026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</p:spTree>
  </p:cSld>
  <p:clrMapOvr>
    <a:masterClrMapping/>
  </p:clrMapOvr>
  <p:transition>
    <p:diamond/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61111E-6 3.33333E-6  C 0.06892 3.33333E-6  0.125 0.02847  0.125 0.06389  C 0.125 0.09907  0.06892 0.12777  3.61111E-6 0.12777  C -0.0691 0.12777  -0.125 0.09907  -0.125 0.06389  C -0.125 0.02847  -0.0691 3.33333E-6  3.61111E-6 3.33333E-6  Z " pathEditMode="relative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D:\Fotos\2026\Рязань\Дягилево\День хиджаба\Новая папка\Q_ryANHYRcTaTMqNLrBpDWlrsqMSnixBLmh7UD-Z3xAbeoM5E8xeZIYHzb2-qJT1g25Jtp-_HaJmD_VdzF1vRcT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92399"/>
            <a:ext cx="3124200" cy="416560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125" name="Picture 5" descr="D:\Fotos\2026\Рязань\Дягилево\День хиджаба\Новая папка\IMG_20260202_202044_393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51" y="2667000"/>
            <a:ext cx="3143249" cy="41910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126" name="Picture 6" descr="D:\Fotos\2026\Рязань\Дягилево\День хиджаба\Новая папка\IMG_20260202_202050_1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1800" y="2692399"/>
            <a:ext cx="3124200" cy="416560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123" name="Picture 3" descr="D:\Fotos\2026\Рязань\Дягилево\День хиджаба\Новая папка\IMG_20260202_202054_687 - копия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5012267" cy="28194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122" name="Picture 2" descr="D:\Fotos\2026\Рязань\Дягилево\День хиджаба\Новая папка\IMG_20260209_123525_393 - копия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91001" y="0"/>
            <a:ext cx="4953000" cy="2786062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5" name="Rectangle 4"/>
          <p:cNvSpPr txBox="1">
            <a:spLocks noChangeArrowheads="1"/>
          </p:cNvSpPr>
          <p:nvPr/>
        </p:nvSpPr>
        <p:spPr>
          <a:xfrm>
            <a:off x="0" y="0"/>
            <a:ext cx="91440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ВСЕМИРНЫЙ ДЕНЬ ХИДЖАБА 2026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</p:spTree>
  </p:cSld>
  <p:clrMapOvr>
    <a:masterClrMapping/>
  </p:clrMapOvr>
  <p:transition>
    <p:diamond/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61111E-6 3.33333E-6  C 0.06892 3.33333E-6  0.125 0.02847  0.125 0.06389  C 0.125 0.09907  0.06892 0.12777  3.61111E-6 0.12777  C -0.0691 0.12777  -0.125 0.09907  -0.125 0.06389  C -0.125 0.02847  -0.0691 3.33333E-6  3.61111E-6 3.33333E-6  Z " pathEditMode="relative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D:\Fotos\2026\Рязань\Дягилево\Твори добро Ураза\Новая папка\Новая папка\IMG-20260329-WA0029~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80021"/>
            <a:ext cx="4637305" cy="347797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151" name="Picture 7" descr="D:\Fotos\2026\Рязань\Дягилево\Твори добро Ураза\Новая папка\Новая папка\IMG-20260329-WA00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6695" y="3380021"/>
            <a:ext cx="4637305" cy="347797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152" name="Picture 8" descr="D:\Fotos\2026\Рязань\Дягилево\Твори добро Ураза\Новая папка\Новая папка\IMG-20260329-WA0033~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637305" cy="347797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153" name="Picture 9" descr="D:\Fotos\2026\Рязань\Дягилево\Твори добро Ураза\Новая папка\Новая папка\IMG-20260329-WA0034~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6695" y="0"/>
            <a:ext cx="4637305" cy="347345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5" name="Rectangle 4"/>
          <p:cNvSpPr txBox="1">
            <a:spLocks noChangeArrowheads="1"/>
          </p:cNvSpPr>
          <p:nvPr/>
        </p:nvSpPr>
        <p:spPr>
          <a:xfrm>
            <a:off x="0" y="0"/>
            <a:ext cx="8458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prstTxWarp prst="textTriangle">
              <a:avLst/>
            </a:prstTxWarp>
            <a:noAutofit/>
            <a:scene3d>
              <a:camera prst="perspectiveLef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ТВОРИ  ДОБРО – УРАЗА 2026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</p:spTree>
  </p:cSld>
  <p:clrMapOvr>
    <a:masterClrMapping/>
  </p:clrMapOvr>
  <p:transition>
    <p:diamond/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61111E-6 3.33333E-6  C 0.06892 3.33333E-6  0.125 0.02847  0.125 0.06389  C 0.125 0.09907  0.06892 0.12777  3.61111E-6 0.12777  C -0.0691 0.12777  -0.125 0.09907  -0.125 0.06389  C -0.125 0.02847  -0.0691 3.33333E-6  3.61111E-6 3.33333E-6  Z " pathEditMode="relative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Fotos\2026\Рязань\Дягилево\Твори добро Ураза\Новая папка\Новая папка\IMG_20260407_224928_5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52800"/>
            <a:ext cx="4673601" cy="35052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171" name="Picture 3" descr="D:\Fotos\2026\Рязань\Дягилево\Твори добро Ураза\Новая папка\Новая папка\IMG-20260329-WA0015~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70401" y="0"/>
            <a:ext cx="4673599" cy="350519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172" name="Picture 4" descr="D:\Fotos\2026\Рязань\Дягилево\Твори добро Ураза\Новая папка\Новая папка\IMG-20260329-WA0016~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724400" cy="35433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173" name="Picture 5" descr="D:\Fotos\2026\Рязань\Дягилево\Твори добро Ураза\Новая папка\Новая папка\IMG-20260329-WA0019~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68800" y="3276600"/>
            <a:ext cx="4775200" cy="358140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5" name="Rectangle 4"/>
          <p:cNvSpPr txBox="1">
            <a:spLocks noChangeArrowheads="1"/>
          </p:cNvSpPr>
          <p:nvPr/>
        </p:nvSpPr>
        <p:spPr>
          <a:xfrm>
            <a:off x="0" y="76200"/>
            <a:ext cx="8458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prstTxWarp prst="textChevronInverted">
              <a:avLst/>
            </a:prstTxWarp>
            <a:noAutofit/>
            <a:scene3d>
              <a:camera prst="perspectiveLef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ТВОРИ  ДОБРО – УРАЗА 2026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</p:spTree>
  </p:cSld>
  <p:clrMapOvr>
    <a:masterClrMapping/>
  </p:clrMapOvr>
  <p:transition>
    <p:diamond/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61111E-6 3.33333E-6  C 0.06892 3.33333E-6  0.125 0.02847  0.125 0.06389  C 0.125 0.09907  0.06892 0.12777  3.61111E-6 0.12777  C -0.0691 0.12777  -0.125 0.09907  -0.125 0.06389  C -0.125 0.02847  -0.0691 3.33333E-6  3.61111E-6 3.33333E-6  Z " pathEditMode="relative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4"/>
          <p:cNvSpPr txBox="1">
            <a:spLocks noChangeArrowheads="1"/>
          </p:cNvSpPr>
          <p:nvPr/>
        </p:nvSpPr>
        <p:spPr>
          <a:xfrm>
            <a:off x="0" y="76200"/>
            <a:ext cx="8458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prstTxWarp prst="textChevronInverted">
              <a:avLst/>
            </a:prstTxWarp>
            <a:noAutofit/>
            <a:scene3d>
              <a:camera prst="perspectiveLef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Я ПОЗНАЮ ИСЛАМ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1027" name="Picture 3" descr="D:\Fotos\2025\Рязань\Конкурс\Новая папка\Competition_2025_8-Конкурс 20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1735" y="3962400"/>
            <a:ext cx="5012265" cy="281939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29" name="Picture 5" descr="D:\Fotos\2025\Рязань\Конкурс\Новая папка\Competition_2025_3-Конкурс 20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8667" y="1219200"/>
            <a:ext cx="4995333" cy="280987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28" name="Picture 4" descr="D:\Fotos\2025\Рязань\Конкурс\Новая папка\Competition_2025_0-Конкурс 20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209675"/>
            <a:ext cx="5029200" cy="282892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26" name="Picture 2" descr="D:\Fotos\2025\Рязань\Конкурс\Новая папка\Competition_2025_7-Конкурс 202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962400"/>
            <a:ext cx="4995333" cy="2809875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>
    <p:diamond/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61111E-6 3.33333E-6  C 0.06892 3.33333E-6  0.125 0.02847  0.125 0.06389  C 0.125 0.09907  0.06892 0.12777  3.61111E-6 0.12777  C -0.0691 0.12777  -0.125 0.09907  -0.125 0.06389  C -0.125 0.02847  -0.0691 3.33333E-6  3.61111E-6 3.33333E-6  Z " pathEditMode="relative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Fotos\2024\Рязань\Спартакиада\ГТО\Новая папка\Sports_festival_Ryazan_IX _7-IX Спартакиада Рязани Дружим народам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-457200"/>
            <a:ext cx="3542109" cy="472281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151" name="Picture 7" descr="D:\Fotos\2023\Рязань\Дягилево\Плов СВО\Новая папка\Sport_Ryazan_Region_23_1-Спортивный чемпионат 20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2667000"/>
            <a:ext cx="3581400" cy="477519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147" name="Picture 3" descr="D:\Fotos\2024\Рязань\Спартакиада\ГТО\Новая папка\Sports_festival_Ryazan_IX _5-IX Спартакиада Рязани Дружим народами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0"/>
            <a:ext cx="4648200" cy="348614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153" name="Picture 9" descr="D:\Fotos\2022\Рязань\Спартакиада VII\1 Бильярд\IMG-20220320-WA0023 - копия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200400"/>
            <a:ext cx="3238500" cy="424815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150" name="Picture 6" descr="D:\Fotos\2024\Рязань\Спорт\Мухаммад борьба\IMG_20240330_175628 - копия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18762" y="3048000"/>
            <a:ext cx="2925238" cy="4779963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6" name="Rectangle 4"/>
          <p:cNvSpPr txBox="1">
            <a:spLocks noChangeArrowheads="1"/>
          </p:cNvSpPr>
          <p:nvPr/>
        </p:nvSpPr>
        <p:spPr>
          <a:xfrm>
            <a:off x="0" y="0"/>
            <a:ext cx="91440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СПОРТ – ЗДОРОВЫЙ ОБРАЗ ЖИЗНИ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</p:spTree>
  </p:cSld>
  <p:clrMapOvr>
    <a:masterClrMapping/>
  </p:clrMapOvr>
  <p:transition>
    <p:diamond/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61111E-6 3.33333E-6  C 0.06892 3.33333E-6  0.125 0.02847  0.125 0.06389  C 0.125 0.09907  0.06892 0.12777  3.61111E-6 0.12777  C -0.0691 0.12777  -0.125 0.09907  -0.125 0.06389  C -0.125 0.02847  -0.0691 3.33333E-6  3.61111E-6 3.33333E-6  Z " pathEditMode="relative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D:\Fotos\2023\Рязань\Дягилево\Яъкуба юбилей\IMG_20231230_192036 -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724399" cy="354329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173" name="Picture 5" descr="D:\Fotos\2023\Рязань\Дягилево\Плов СВО\Новая папка\Ryazan_2023_7-Маджлис в Рязани 20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3810001"/>
            <a:ext cx="5418667" cy="30480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170" name="Picture 2" descr="D:\Fotos\2024\Рязань\Твори добро Ураза\Новая папка\Holiday_do_good_2024_0-Праздник Твори добро 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61397" y="228600"/>
            <a:ext cx="5282603" cy="297180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1" name="Rectangle 3"/>
          <p:cNvSpPr txBox="1">
            <a:spLocks noChangeArrowheads="1"/>
          </p:cNvSpPr>
          <p:nvPr/>
        </p:nvSpPr>
        <p:spPr>
          <a:xfrm rot="20622938">
            <a:off x="2357665" y="615719"/>
            <a:ext cx="4558079" cy="1163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>
                  <a:outerShdw blurRad="50800" dist="101600" dir="3600000" algn="ctr" rotWithShape="0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ТВОРИ ДОБРО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rgbClr val="FFFF99"/>
              </a:solidFill>
              <a:effectLst>
                <a:outerShdw blurRad="50800" dist="101600" dir="3600000" algn="ctr" rotWithShape="0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" name="Picture 4" descr="D:\Fotos\2023\Рязань\Школа 11\3Nz93ER7Grw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84960" y="3352800"/>
            <a:ext cx="4659040" cy="35052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171" name="Picture 3" descr="D:\Fotos\2024\Рязань\Дягилево\Мавлид\Mawlid_in_Ryazan_1-Мавлид в Рязани 202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981200"/>
            <a:ext cx="3048001" cy="228600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>
    <p:diamond/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D:\Sohran 1\МРО\ДУМ\ДУМ 20\Мероприятия\Совет правительства\Ramadan_in_Ryazan_2020-IMG-20200517-WA00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957512"/>
            <a:ext cx="6934200" cy="390048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126" name="Picture 6" descr="D:\Sohran 1\МРО\ДУМ\ДУМ 20\Мероприятия\Совет правительства\Ramadan_in_Ryazan_2020_0-Рамадан в Рязан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457200"/>
            <a:ext cx="4572000" cy="34290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127" name="Picture 7" descr="D:\Sohran 1\МРО\ДУМ\ДУМ 20\Мероприятия\Совет правительства\Ramadan_in_Ryazan_2020_2-Рамадан в Рязани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6" name="Picture 4" descr="D:\Sohran 1\МРО\ДУМ\ДУМ 20\Мероприятия\Совет правительства\Ramadan_in_Ryazan_2020_13-Рамадан в Рязани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57600" y="3230880"/>
            <a:ext cx="2720340" cy="362712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7" name="Picture 3" descr="D:\Sohran 1\МРО\ДУМ\ДУМ 20\Мероприятия\Совет правительства\Ramadan_in_Ryazan_2020_11-Рамадан в Рязани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00800" y="3200400"/>
            <a:ext cx="2743200" cy="365760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8" name="Rectangle 3"/>
          <p:cNvSpPr txBox="1">
            <a:spLocks noChangeArrowheads="1"/>
          </p:cNvSpPr>
          <p:nvPr/>
        </p:nvSpPr>
        <p:spPr>
          <a:xfrm rot="20622938">
            <a:off x="1652804" y="2228016"/>
            <a:ext cx="5815401" cy="17507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>
                  <a:outerShdw blurRad="50800" dist="101600" dir="3600000" algn="ctr" rotWithShape="0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БЛАГОТВОРИТЕЛЬНОСТЬ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99"/>
                </a:solidFill>
                <a:effectLst>
                  <a:outerShdw blurRad="50800" dist="101600" dir="3600000" algn="ctr" rotWithShape="0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САДАКА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rgbClr val="FFFF99"/>
              </a:solidFill>
              <a:effectLst>
                <a:outerShdw blurRad="50800" dist="101600" dir="3600000" algn="ctr" rotWithShape="0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diamond/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Downloads\2024\Вконтакт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2777" y="4114801"/>
            <a:ext cx="4881223" cy="27432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219" name="Picture 3" descr="D:\Downloads\2024\Одноклас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45122"/>
            <a:ext cx="4648200" cy="351287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220" name="Picture 4" descr="D:\Downloads\2024\Сайт 2024.11 - копи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9917" y="0"/>
            <a:ext cx="6394083" cy="418609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0" name="Rectangle 4"/>
          <p:cNvSpPr txBox="1">
            <a:spLocks noChangeArrowheads="1"/>
          </p:cNvSpPr>
          <p:nvPr/>
        </p:nvSpPr>
        <p:spPr>
          <a:xfrm>
            <a:off x="0" y="0"/>
            <a:ext cx="91440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МЫ В СМИ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2050" name="Picture 2" descr="D:\Downloads\2026\Календарь_202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71855" y="1066800"/>
            <a:ext cx="2372145" cy="3352800"/>
          </a:xfrm>
          <a:prstGeom prst="rect">
            <a:avLst/>
          </a:prstGeom>
          <a:noFill/>
          <a:effectLst>
            <a:softEdge rad="12700"/>
          </a:effectLst>
        </p:spPr>
      </p:pic>
      <p:pic>
        <p:nvPicPr>
          <p:cNvPr id="1026" name="Picture 2" descr="D:\Downloads\2026\111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2771775" cy="403860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>
    <p:diamond/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61111E-6 3.33333E-6  C 0.06892 3.33333E-6  0.125 0.02847  0.125 0.06389  C 0.125 0.09907  0.06892 0.12777  3.61111E-6 0.12777  C -0.0691 0.12777  -0.125 0.09907  -0.125 0.06389  C -0.125 0.02847  -0.0691 3.33333E-6  3.61111E-6 3.33333E-6  Z " pathEditMode="relative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0" y="0"/>
            <a:ext cx="9144000" cy="6019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20000"/>
              </a:spcBef>
            </a:pPr>
            <a:r>
              <a:rPr lang="ru-RU" sz="4800" dirty="0" smtClean="0">
                <a:solidFill>
                  <a:srgbClr val="002060"/>
                </a:solidFill>
                <a:effectLst>
                  <a:outerShdw blurRad="50800" dist="76200" algn="l" rotWithShape="0">
                    <a:prstClr val="black">
                      <a:alpha val="40000"/>
                    </a:prstClr>
                  </a:outerShdw>
                </a:effectLst>
              </a:rPr>
              <a:t>2026</a:t>
            </a:r>
          </a:p>
          <a:p>
            <a:pPr lvl="0" algn="ctr">
              <a:spcBef>
                <a:spcPct val="20000"/>
              </a:spcBef>
            </a:pPr>
            <a:r>
              <a:rPr lang="ru-RU" sz="4800" dirty="0" smtClean="0">
                <a:solidFill>
                  <a:srgbClr val="002060"/>
                </a:solidFill>
                <a:effectLst>
                  <a:outerShdw blurRad="50800" dist="76200" algn="l" rotWithShape="0">
                    <a:prstClr val="black">
                      <a:alpha val="40000"/>
                    </a:prstClr>
                  </a:outerShdw>
                </a:effectLst>
              </a:rPr>
              <a:t>ГОД </a:t>
            </a:r>
            <a:r>
              <a:rPr lang="ru-RU" sz="4800" dirty="0" smtClean="0">
                <a:solidFill>
                  <a:srgbClr val="002060"/>
                </a:solidFill>
                <a:effectLst>
                  <a:outerShdw blurRad="50800" dist="76200" algn="l" rotWithShape="0">
                    <a:prstClr val="black">
                      <a:alpha val="40000"/>
                    </a:prstClr>
                  </a:outerShdw>
                </a:effectLst>
              </a:rPr>
              <a:t>ЕДИНСТВА НАРОДОВ</a:t>
            </a:r>
          </a:p>
          <a:p>
            <a:pPr lvl="0" algn="ctr">
              <a:spcBef>
                <a:spcPct val="20000"/>
              </a:spcBef>
            </a:pPr>
            <a:r>
              <a:rPr lang="ru-RU" sz="4800" dirty="0" smtClean="0">
                <a:solidFill>
                  <a:srgbClr val="002060"/>
                </a:solidFill>
                <a:effectLst>
                  <a:outerShdw blurRad="50800" dist="76200" algn="l" rotWithShape="0">
                    <a:prstClr val="black">
                      <a:alpha val="40000"/>
                    </a:prstClr>
                  </a:outerShdw>
                </a:effectLst>
              </a:rPr>
              <a:t>РОССИИ </a:t>
            </a:r>
            <a:endParaRPr lang="ru-RU" sz="4800" dirty="0">
              <a:solidFill>
                <a:srgbClr val="002060"/>
              </a:solidFill>
              <a:effectLst>
                <a:outerShdw blurRad="50800" dist="762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D:\Fotos\2022\Рязань\Дягилево\Ифтары\20220403_193928 -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52800"/>
            <a:ext cx="4673600" cy="35052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" name="Picture 4" descr="D:\Sohran 1\МРО\ДУМ\ДУМ 20\Мероприятия\Совет правительства\20200201_185912 - коп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0"/>
            <a:ext cx="5181600" cy="38862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2" name="Picture 8" descr="D:\Fotos\2022\Рязань\Дягилево\Ураза\Новая папка\Ryazan_Uraza_2022_0-Ураза-байрам Рязань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3" name="Picture 2" descr="D:\Sohran 1\МРО\ДУМ\ДУМ 23\Мероприятия\Конференция Фаизханов\IMG-20220707-WA0015 - копия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27562" y="3470672"/>
            <a:ext cx="4516438" cy="338732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5" name="Rectangle 4"/>
          <p:cNvSpPr txBox="1">
            <a:spLocks noChangeArrowheads="1"/>
          </p:cNvSpPr>
          <p:nvPr/>
        </p:nvSpPr>
        <p:spPr>
          <a:xfrm>
            <a:off x="0" y="0"/>
            <a:ext cx="91440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МОЛЕЛЬНЫЙ ДОМ ГОРОДА РЯЗАНИ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</p:spTree>
  </p:cSld>
  <p:clrMapOvr>
    <a:masterClrMapping/>
  </p:clrMapOvr>
  <p:transition>
    <p:diamond/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61111E-6 3.33333E-6  C 0.06892 3.33333E-6  0.125 0.02847  0.125 0.06389  C 0.125 0.09907  0.06892 0.12777  3.61111E-6 0.12777  C -0.0691 0.12777  -0.125 0.09907  -0.125 0.06389  C -0.125 0.02847  -0.0691 3.33333E-6  3.61111E-6 3.33333E-6  Z " pathEditMode="relative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95288" y="0"/>
            <a:ext cx="8435975" cy="685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200" noProof="0" dirty="0" smtClean="0">
                <a:solidFill>
                  <a:srgbClr val="92D050"/>
                </a:solidFill>
                <a:effectLst>
                  <a:outerShdw dist="76200" dir="2700000" algn="tl">
                    <a:srgbClr val="000000"/>
                  </a:outerShdw>
                </a:effectLst>
              </a:rPr>
              <a:t>СПАСИБО</a:t>
            </a:r>
          </a:p>
          <a:p>
            <a:pPr lvl="0" algn="ctr">
              <a:spcBef>
                <a:spcPct val="0"/>
              </a:spcBef>
              <a:defRPr/>
            </a:pPr>
            <a:r>
              <a:rPr kumimoji="0" lang="ru-RU" sz="3200" b="0" i="0" u="none" strike="noStrike" kern="1200" cap="none" spc="0" normalizeH="0" baseline="0" dirty="0" smtClean="0">
                <a:ln>
                  <a:noFill/>
                </a:ln>
                <a:solidFill>
                  <a:srgbClr val="92D050"/>
                </a:solidFill>
                <a:effectLst>
                  <a:outerShdw dist="762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ЗА</a:t>
            </a:r>
            <a:r>
              <a:rPr kumimoji="0" lang="ru-RU" sz="3200" b="0" i="0" u="none" strike="noStrike" kern="1200" cap="none" spc="0" normalizeH="0" dirty="0" smtClean="0">
                <a:ln>
                  <a:noFill/>
                </a:ln>
                <a:solidFill>
                  <a:srgbClr val="92D050"/>
                </a:solidFill>
                <a:effectLst>
                  <a:outerShdw dist="762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  <a:p>
            <a:pPr lvl="0" algn="ctr">
              <a:spcBef>
                <a:spcPct val="0"/>
              </a:spcBef>
              <a:defRPr/>
            </a:pPr>
            <a:r>
              <a:rPr kumimoji="0" lang="ru-RU" sz="3200" b="0" i="0" u="none" strike="noStrike" kern="1200" cap="none" spc="0" normalizeH="0" dirty="0" smtClean="0">
                <a:ln>
                  <a:noFill/>
                </a:ln>
                <a:solidFill>
                  <a:srgbClr val="92D050"/>
                </a:solidFill>
                <a:effectLst>
                  <a:outerShdw dist="762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ВНИМАНИЕ</a:t>
            </a:r>
          </a:p>
          <a:p>
            <a:pPr lvl="0" algn="ctr">
              <a:spcBef>
                <a:spcPct val="0"/>
              </a:spcBef>
              <a:defRPr/>
            </a:pPr>
            <a:endParaRPr lang="ru-RU" sz="3200" baseline="0" noProof="0" dirty="0" smtClean="0">
              <a:solidFill>
                <a:srgbClr val="92D050"/>
              </a:solidFill>
              <a:effectLst>
                <a:outerShdw dist="762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  <a:defRPr/>
            </a:pPr>
            <a:endParaRPr lang="ru-RU" sz="3200" dirty="0" smtClean="0">
              <a:solidFill>
                <a:srgbClr val="92D050"/>
              </a:solidFill>
              <a:effectLst>
                <a:outerShdw dist="762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  <a:defRPr/>
            </a:pPr>
            <a:endParaRPr lang="ru-RU" sz="3200" baseline="0" noProof="0" dirty="0" smtClean="0">
              <a:solidFill>
                <a:srgbClr val="92D050"/>
              </a:solidFill>
              <a:effectLst>
                <a:outerShdw dist="762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  <a:defRPr/>
            </a:pPr>
            <a:endParaRPr lang="ru-RU" sz="3200" dirty="0" smtClean="0">
              <a:solidFill>
                <a:srgbClr val="92D050"/>
              </a:solidFill>
              <a:effectLst>
                <a:outerShdw dist="762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ru-RU" sz="3200" dirty="0" smtClean="0">
                <a:solidFill>
                  <a:srgbClr val="0048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Главный и</a:t>
            </a:r>
            <a:r>
              <a:rPr kumimoji="0" lang="ru-RU" sz="3200" b="0" i="0" u="none" strike="noStrike" kern="1200" cap="none" spc="0" normalizeH="0" dirty="0" smtClean="0">
                <a:ln>
                  <a:noFill/>
                </a:ln>
                <a:solidFill>
                  <a:srgbClr val="0048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мам-мухтасиб Рязанской области</a:t>
            </a:r>
          </a:p>
          <a:p>
            <a:pPr lvl="0" algn="ctr">
              <a:spcBef>
                <a:spcPct val="0"/>
              </a:spcBef>
              <a:defRPr/>
            </a:pPr>
            <a:r>
              <a:rPr kumimoji="0" lang="ru-RU" sz="3200" b="0" i="0" u="none" strike="noStrike" kern="1200" cap="none" spc="0" normalizeH="0" dirty="0" smtClean="0">
                <a:ln>
                  <a:noFill/>
                </a:ln>
                <a:solidFill>
                  <a:srgbClr val="0048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Рашид-хазрат Бултачеев</a:t>
            </a:r>
            <a:endParaRPr kumimoji="0" lang="en-US" sz="3200" b="0" i="0" u="none" strike="noStrike" kern="1200" cap="none" spc="0" normalizeH="0" dirty="0" smtClean="0">
              <a:ln>
                <a:noFill/>
              </a:ln>
              <a:solidFill>
                <a:srgbClr val="0048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en-US" sz="3200" dirty="0" smtClean="0">
                <a:solidFill>
                  <a:srgbClr val="0048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8 (4912) 99-06-68</a:t>
            </a:r>
            <a:endParaRPr lang="ru-RU" sz="3200" dirty="0" smtClean="0">
              <a:solidFill>
                <a:srgbClr val="0048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  <a:defRPr/>
            </a:pPr>
            <a:r>
              <a:rPr kumimoji="0" lang="en-US" sz="3200" b="0" i="0" u="none" strike="noStrike" kern="1200" cap="none" spc="0" normalizeH="0" dirty="0" smtClean="0">
                <a:ln>
                  <a:noFill/>
                </a:ln>
                <a:solidFill>
                  <a:srgbClr val="0048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www.dumro.ru</a:t>
            </a:r>
            <a:endParaRPr kumimoji="0" lang="ru-RU" sz="3200" b="0" i="0" u="none" strike="noStrike" kern="1200" cap="none" spc="0" normalizeH="0" dirty="0" smtClean="0">
              <a:ln>
                <a:noFill/>
              </a:ln>
              <a:solidFill>
                <a:srgbClr val="0048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en-US" sz="3200" baseline="0" noProof="0" dirty="0" smtClean="0">
                <a:solidFill>
                  <a:srgbClr val="92D050"/>
                </a:solidFill>
                <a:latin typeface="+mj-lt"/>
                <a:ea typeface="+mj-ea"/>
                <a:cs typeface="+mj-cs"/>
                <a:hlinkClick r:id="rId3"/>
              </a:rPr>
              <a:t>muslimkas@mail.ru</a:t>
            </a:r>
            <a:endParaRPr lang="en-US" sz="3200" baseline="0" noProof="0" dirty="0" smtClean="0">
              <a:solidFill>
                <a:srgbClr val="92D050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diamond/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Fotos\2024\Рязань\Пугачёва\Ифтар\IMG-20240313-WA0031 -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57200"/>
            <a:ext cx="5147734" cy="28956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125" name="Picture 5" descr="D:\Fotos\2023\Рязань\Дягилево\Джума 01.12.2023\Ryazan_prayer_Friday_2-Пятничный джума намаз в Рязани 01.12.20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52800"/>
            <a:ext cx="4673599" cy="35052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126" name="Picture 6" descr="D:\Fotos\2023\Рязань\Дягилево\Джума 01.12.2023\Ryazan_prayer_Friday_1-Пятничный джума намаз в Рязани 01.12.20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1" y="-1"/>
            <a:ext cx="4648200" cy="348615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127" name="Picture 7" descr="D:\Fotos\2023\Рязань\Дягилево\Джаназа за Палестинцев\IMG_20231020_123447 - копия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70400" y="3352800"/>
            <a:ext cx="4673600" cy="350520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0" y="0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20000"/>
              </a:spcBef>
            </a:pPr>
            <a:r>
              <a:rPr lang="ru-RU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ПЯТНИЧНЫЕ ДЖУМА НАМАЗЫ</a:t>
            </a:r>
            <a:endParaRPr lang="ru-RU" sz="4400" dirty="0">
              <a:solidFill>
                <a:srgbClr val="FFFF00"/>
              </a:solidFill>
              <a:effectLst>
                <a:outerShdw blurRad="50800" dist="762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ransition>
    <p:diamond/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D:\Fotos\2026\Рязань\Ураза\Новая папка\IMG-20260320-WA00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76200"/>
            <a:ext cx="4571999" cy="34290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27" name="Picture 3" descr="D:\Fotos\2026\Рязань\Ураза\Новая папка\IMG_20260320_0656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199" y="3352800"/>
            <a:ext cx="4572001" cy="34290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30" name="Picture 6" descr="D:\Fotos\2026\Рязань\Ураза\Новая папка\IMG-20260320-WA006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" y="19051"/>
            <a:ext cx="4648200" cy="3486149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0" y="0"/>
            <a:ext cx="91440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/>
            <a:r>
              <a:rPr lang="ru-RU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УРАЗА-БАЙРАМ 2026</a:t>
            </a:r>
          </a:p>
          <a:p>
            <a:pPr lvl="0" algn="ctr"/>
            <a:r>
              <a:rPr lang="ru-RU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более 3500 верующих</a:t>
            </a:r>
            <a:endParaRPr lang="ru-RU" sz="4400" dirty="0">
              <a:solidFill>
                <a:srgbClr val="FF0000"/>
              </a:solidFill>
              <a:effectLst>
                <a:outerShdw blurRad="50800" dist="762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031" name="Picture 7" descr="D:\Fotos\2026\Рязань\Ураза\Новая папка\IMG-20260320-WA0027 (2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5800" y="3429000"/>
            <a:ext cx="4571999" cy="342900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>
    <p:diamond/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D:\Fotos\2026\Рязань\Ураза\Новая папка\IMG-20260309-WA0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673600" cy="35052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50" name="Picture 2" descr="D:\Fotos\2026\Рязань\Дягилево\Ифтары\Новая папка\IMG_20260310_184304_N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94200" y="3352800"/>
            <a:ext cx="4673601" cy="35052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51" name="Picture 3" descr="D:\Fotos\2026\Рязань\Дягилево\Ифтары\Новая папка\IMG_20260309_185315_MFNR_HD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5401" y="3352800"/>
            <a:ext cx="4673601" cy="35052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52" name="Picture 4" descr="D:\Fotos\2026\Рязань\Ураза\Новая папка\IMG-20260309-WA000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70400" y="-1"/>
            <a:ext cx="4673601" cy="3505201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TextBox 6"/>
          <p:cNvSpPr txBox="1"/>
          <p:nvPr/>
        </p:nvSpPr>
        <p:spPr>
          <a:xfrm>
            <a:off x="1447800" y="838200"/>
            <a:ext cx="624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Молельная комната на ул. Пугачёва, 15</a:t>
            </a:r>
            <a:endParaRPr lang="ru-RU" sz="2400" dirty="0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0" y="0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/>
            <a:r>
              <a:rPr lang="ru-RU" sz="44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ЕЖЕДНЕВНЫЕ ИФТАРЫ В РАМАДАН</a:t>
            </a:r>
            <a:endParaRPr lang="ru-RU" sz="44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8200" y="3276600"/>
            <a:ext cx="7391400" cy="461665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Молельный дом на ул. 2-ой Сиреневый проезд, 4</a:t>
            </a:r>
            <a:endParaRPr lang="ru-RU" sz="2400" dirty="0"/>
          </a:p>
        </p:txBody>
      </p:sp>
    </p:spTree>
  </p:cSld>
  <p:clrMapOvr>
    <a:masterClrMapping/>
  </p:clrMapOvr>
  <p:transition>
    <p:diamond/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D:\Fotos\2024\Рязань\РГУ встреча с иностр\Новая папка\Meeting_in_University_2024_4-Встреча в РГУ Есенина 20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3657600"/>
            <a:ext cx="4648200" cy="309958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55" name="Picture 7" descr="D:\Fotos\2024\Рязань\Совет город\1\Новая папка\Council_Ryazan_24_4-Совет г. Рязани 2024.01.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65600" y="0"/>
            <a:ext cx="4978400" cy="37338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52" name="Picture 4" descr="D:\Downloads\2024\JA-MlCxGEHY - копи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66675"/>
            <a:ext cx="4886071" cy="366712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100" name="Picture 4" descr="D:\Fotos\2026\Рязань\Библиотека Горького\IMG_20260313_162309_792 - копия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657600"/>
            <a:ext cx="4690881" cy="312420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6" name="Rectangle 4"/>
          <p:cNvSpPr txBox="1">
            <a:spLocks noChangeArrowheads="1"/>
          </p:cNvSpPr>
          <p:nvPr/>
        </p:nvSpPr>
        <p:spPr>
          <a:xfrm>
            <a:off x="0" y="0"/>
            <a:ext cx="91440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4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НА КОНФЕРЕНЦИЯХ</a:t>
            </a:r>
            <a:endParaRPr lang="en-US" sz="4400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amond/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61111E-6 3.33333E-6  C 0.06892 3.33333E-6  0.125 0.02847  0.125 0.06389  C 0.125 0.09907  0.06892 0.12777  3.61111E-6 0.12777  C -0.0691 0.12777  -0.125 0.09907  -0.125 0.06389  C -0.125 0.02847  -0.0691 3.33333E-6  3.61111E-6 3.33333E-6  Z " pathEditMode="relative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D:\Sohran 1\МРО\ДУМ\ДУМ 26\Мероприятия\ДУМ РФ\Рязань Чижкова\РДМ 202012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3429000"/>
            <a:ext cx="4568024" cy="3429000"/>
          </a:xfrm>
          <a:prstGeom prst="rect">
            <a:avLst/>
          </a:prstGeom>
          <a:noFill/>
        </p:spPr>
      </p:pic>
      <p:pic>
        <p:nvPicPr>
          <p:cNvPr id="1027" name="Picture 3" descr="D:\Sohran 1\МРО\ДУМ\ДУМ 26\Мероприятия\ДУМ РФ\Рязань Чижкова\РДМ 20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6365674" cy="35814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28" name="Picture 4" descr="D:\Sohran 1\МРО\ДУМ\ДУМ 26\Мероприятия\ДУМ РФ\Рязань Чижкова\РДМ 2025+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40994"/>
            <a:ext cx="4419600" cy="3317006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6" name="Rectangle 4"/>
          <p:cNvSpPr txBox="1">
            <a:spLocks noChangeArrowheads="1"/>
          </p:cNvSpPr>
          <p:nvPr/>
        </p:nvSpPr>
        <p:spPr>
          <a:xfrm>
            <a:off x="0" y="0"/>
            <a:ext cx="91440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4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КОМНАТА ДРУЖБЫ В РДМ</a:t>
            </a:r>
            <a:endParaRPr lang="en-US" sz="4400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D:\Sohran 1\МРО\ДУМ\ДУМ 26\Мероприятия\ДУМ РФ\Рязань Чижкова\РДМ 202012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0"/>
            <a:ext cx="4267200" cy="320318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" name="Picture 6" descr="D:\Fotos\2019\Рязань\Бесконфликтное поведение\Новая папка\РДМ 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0400" y="2133600"/>
            <a:ext cx="4368800" cy="32766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29" name="Picture 5" descr="D:\Sohran 1\МРО\ДУМ\ДУМ 26\Мероприятия\ДУМ РФ\Рязань Чижкова\РДМ 20191030 ДУМ РО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0" y="2794000"/>
            <a:ext cx="3048000" cy="406400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>
    <p:diamond/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61111E-6 3.33333E-6  C 0.06892 3.33333E-6  0.125 0.02847  0.125 0.06389  C 0.125 0.09907  0.06892 0.12777  3.61111E-6 0.12777  C -0.0691 0.12777  -0.125 0.09907  -0.125 0.06389  C -0.125 0.02847  -0.0691 3.33333E-6  3.61111E-6 3.33333E-6  Z " pathEditMode="relative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Fotos\2024\Рязань\Конкурс\Новая папка\Competition_2024_3-Конкурс 20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799" y="0"/>
            <a:ext cx="4648201" cy="348615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076" name="Picture 4" descr="D:\Fotos\2024\Рязань\УФСИН\ИК-3 Конкурс\Competition_in_IK_2024_2-Конкурс основ Ислама ИК3 20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8765" y="3352800"/>
            <a:ext cx="5255235" cy="350520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077" name="Picture 5" descr="D:\Fotos\2024\Рязань\Конкурс Корана\Новая папка\Выбрано\Competition_Quran_2024_0-Конкурс чтецов Коран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673600" cy="350520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0" y="0"/>
            <a:ext cx="91440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ПРОВЕДЕНИЕ КОНКУРСОВ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3075" name="Picture 3" descr="D:\Fotos\2024\Рязань\Конкурс Корана\Новая папка\Выбрано\Competition_Quran_2024_25-Конкурс чтецов Корана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352800"/>
            <a:ext cx="4673600" cy="350520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ransition>
    <p:diamond/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61111E-6 3.33333E-6  C 0.06892 3.33333E-6  0.125 0.02847  0.125 0.06389  C 0.125 0.09907  0.06892 0.12777  3.61111E-6 0.12777  C -0.0691 0.12777  -0.125 0.09907  -0.125 0.06389  C -0.125 0.02847  -0.0691 3.33333E-6  3.61111E-6 3.33333E-6  Z " pathEditMode="relative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D:\Fotos\2024\Рязань\Твори добро Ураза\Новая папка\Holiday_do_good_2024_4-Праздник Твори добро 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03203" y="4191001"/>
            <a:ext cx="4740797" cy="26670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074" name="Picture 2" descr="D:\Fotos\2026\Рязань\Дягилево\День хиджаба\Новая папка\kA4_FORIp_-fZMG5TemYaX_aud_VbgYsFHcmhssoLjrPhU0KyO7t6fMA4SBwBE8RHVaAHC0pP2OB1VSCnv3Qiym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52800"/>
            <a:ext cx="4673600" cy="35052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098" name="Picture 2" descr="D:\Fotos\2024\Рязань\Пугачёва\Встреча с женщинами\Новая папка\Meeting_in_Ryazan_Mosque_2024_0-Встреча в мечети Рязани 20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914399"/>
            <a:ext cx="5105401" cy="331551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101" name="Picture 5" descr="D:\Fotos\2024\Рязань\Пугачёва\IMG-20240204-WA0019 - копия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8200" y="914400"/>
            <a:ext cx="4495800" cy="337185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5" name="Rectangle 4"/>
          <p:cNvSpPr txBox="1">
            <a:spLocks noChangeArrowheads="1"/>
          </p:cNvSpPr>
          <p:nvPr/>
        </p:nvSpPr>
        <p:spPr>
          <a:xfrm>
            <a:off x="0" y="0"/>
            <a:ext cx="91440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A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ВОСКРЕСНАЯ ШКОЛА - МАКТАБ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rgbClr val="008A3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</p:spTree>
  </p:cSld>
  <p:clrMapOvr>
    <a:masterClrMapping/>
  </p:clrMapOvr>
  <p:transition>
    <p:diamond/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61111E-6 3.33333E-6  C 0.06892 3.33333E-6  0.125 0.02847  0.125 0.06389  C 0.125 0.09907  0.06892 0.12777  3.61111E-6 0.12777  C -0.0691 0.12777  -0.125 0.09907  -0.125 0.06389  C -0.125 0.02847  -0.0691 3.33333E-6  3.61111E-6 3.33333E-6  Z " pathEditMode="relative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2504</TotalTime>
  <Words>105</Words>
  <Application>Microsoft Office PowerPoint</Application>
  <PresentationFormat>Экран (4:3)</PresentationFormat>
  <Paragraphs>37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Office Theme</vt:lpstr>
      <vt:lpstr>ЦЕНТРАЛИЗОВАННАЯ РЕЛИГИОЗНАЯ ОРГАНИЗАЦИЯ ДУХОВНОЕ УПРАВЛЕНИЕ МУСУЛЬМАН РЯЗАНСКОЙ ОБЛАСТИ (РЯЗАНСКИЙ МУХТАСИБАТ)         ДЕЯТЕЛЬНОСТЬ ДУМ РО в контексте Года единства народов России   VIII Межрегиональная научно-практическая конференция «Ислам в Московском регионе»    Рашид-хазрат Бултачеев главный имам-мухтасиб Рязанской области      г. Воскресенск, 09.04.2026 г.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Централизованная религиозная организация  Духовное управление мусульман Европейской части России (Московский муфтият) Централизованная религиозная организация мусульман «Мухтасибат Рязанской области» при финансовой поддержки некоммерческого Фонда «Фонд поддержки исламской культуры, науки и образования»</dc:title>
  <dc:creator>Rasheed</dc:creator>
  <cp:lastModifiedBy>Rasheed</cp:lastModifiedBy>
  <cp:revision>360</cp:revision>
  <dcterms:created xsi:type="dcterms:W3CDTF">2006-08-16T00:00:00Z</dcterms:created>
  <dcterms:modified xsi:type="dcterms:W3CDTF">2026-04-11T18:22:37Z</dcterms:modified>
</cp:coreProperties>
</file>